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AD7884-2727-40BD-A49F-4AD427FE399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3036375-8E12-4B89-83D0-4FB3CCA8B875}">
      <dgm:prSet/>
      <dgm:spPr/>
      <dgm:t>
        <a:bodyPr/>
        <a:lstStyle/>
        <a:p>
          <a:r>
            <a:rPr lang="en-US"/>
            <a:t>Weather Data</a:t>
          </a:r>
        </a:p>
      </dgm:t>
    </dgm:pt>
    <dgm:pt modelId="{AB55B7EA-E022-4A00-AD09-26AADB83A78E}" type="parTrans" cxnId="{E9BC1F9A-0A7F-4618-B402-00B19F551CB2}">
      <dgm:prSet/>
      <dgm:spPr/>
      <dgm:t>
        <a:bodyPr/>
        <a:lstStyle/>
        <a:p>
          <a:endParaRPr lang="en-US"/>
        </a:p>
      </dgm:t>
    </dgm:pt>
    <dgm:pt modelId="{02B23D16-356D-45FE-85A2-2687C15BDBDE}" type="sibTrans" cxnId="{E9BC1F9A-0A7F-4618-B402-00B19F551CB2}">
      <dgm:prSet/>
      <dgm:spPr/>
      <dgm:t>
        <a:bodyPr/>
        <a:lstStyle/>
        <a:p>
          <a:endParaRPr lang="en-US"/>
        </a:p>
      </dgm:t>
    </dgm:pt>
    <dgm:pt modelId="{58ACB4E2-53F7-40E6-8E85-744600573E49}">
      <dgm:prSet/>
      <dgm:spPr/>
      <dgm:t>
        <a:bodyPr/>
        <a:lstStyle/>
        <a:p>
          <a:r>
            <a:rPr lang="en-US"/>
            <a:t>Source: ()</a:t>
          </a:r>
        </a:p>
      </dgm:t>
    </dgm:pt>
    <dgm:pt modelId="{88162D5D-517D-4D08-9BD6-08D41A636B0C}" type="parTrans" cxnId="{F78B947D-F8A3-400A-8A63-1043E6A82323}">
      <dgm:prSet/>
      <dgm:spPr/>
      <dgm:t>
        <a:bodyPr/>
        <a:lstStyle/>
        <a:p>
          <a:endParaRPr lang="en-US"/>
        </a:p>
      </dgm:t>
    </dgm:pt>
    <dgm:pt modelId="{290DDEC1-FCA3-4395-8252-A52E9E743DEB}" type="sibTrans" cxnId="{F78B947D-F8A3-400A-8A63-1043E6A82323}">
      <dgm:prSet/>
      <dgm:spPr/>
      <dgm:t>
        <a:bodyPr/>
        <a:lstStyle/>
        <a:p>
          <a:endParaRPr lang="en-US"/>
        </a:p>
      </dgm:t>
    </dgm:pt>
    <dgm:pt modelId="{4CB14F77-3B42-47B5-B556-DC5D49C1C666}">
      <dgm:prSet/>
      <dgm:spPr/>
      <dgm:t>
        <a:bodyPr/>
        <a:lstStyle/>
        <a:p>
          <a:r>
            <a:rPr lang="en-US"/>
            <a:t>Metrics Used: Daily precipitation, Windspeed &amp; Visibility</a:t>
          </a:r>
        </a:p>
      </dgm:t>
    </dgm:pt>
    <dgm:pt modelId="{13D13FAE-EA07-451F-A743-BA5A3E26AA5E}" type="parTrans" cxnId="{0BB10B69-BA25-4F54-B6E7-3C8E1BFAEBC7}">
      <dgm:prSet/>
      <dgm:spPr/>
      <dgm:t>
        <a:bodyPr/>
        <a:lstStyle/>
        <a:p>
          <a:endParaRPr lang="en-US"/>
        </a:p>
      </dgm:t>
    </dgm:pt>
    <dgm:pt modelId="{B7A14B03-5D7A-44EC-B46F-E1DBE30D4A13}" type="sibTrans" cxnId="{0BB10B69-BA25-4F54-B6E7-3C8E1BFAEBC7}">
      <dgm:prSet/>
      <dgm:spPr/>
      <dgm:t>
        <a:bodyPr/>
        <a:lstStyle/>
        <a:p>
          <a:endParaRPr lang="en-US"/>
        </a:p>
      </dgm:t>
    </dgm:pt>
    <dgm:pt modelId="{90911D3F-E5A9-40C1-B368-1A5611A9CAFA}">
      <dgm:prSet/>
      <dgm:spPr/>
      <dgm:t>
        <a:bodyPr/>
        <a:lstStyle/>
        <a:p>
          <a:r>
            <a:rPr lang="en-US"/>
            <a:t>Airline Performance Data</a:t>
          </a:r>
        </a:p>
      </dgm:t>
    </dgm:pt>
    <dgm:pt modelId="{DD328A39-49A8-4847-ABB6-630E21E36074}" type="parTrans" cxnId="{772F7B15-81EA-4927-896A-A64F629CED51}">
      <dgm:prSet/>
      <dgm:spPr/>
      <dgm:t>
        <a:bodyPr/>
        <a:lstStyle/>
        <a:p>
          <a:endParaRPr lang="en-US"/>
        </a:p>
      </dgm:t>
    </dgm:pt>
    <dgm:pt modelId="{DE43539A-EB1B-4DF7-9437-651F2F02E42D}" type="sibTrans" cxnId="{772F7B15-81EA-4927-896A-A64F629CED51}">
      <dgm:prSet/>
      <dgm:spPr/>
      <dgm:t>
        <a:bodyPr/>
        <a:lstStyle/>
        <a:p>
          <a:endParaRPr lang="en-US"/>
        </a:p>
      </dgm:t>
    </dgm:pt>
    <dgm:pt modelId="{F59E19F7-4CA1-42AE-BC0D-58D69DF3D0DD}">
      <dgm:prSet/>
      <dgm:spPr/>
      <dgm:t>
        <a:bodyPr/>
        <a:lstStyle/>
        <a:p>
          <a:r>
            <a:rPr lang="en-US"/>
            <a:t>Source: (Bureau of Transportation Statistics</a:t>
          </a:r>
        </a:p>
      </dgm:t>
    </dgm:pt>
    <dgm:pt modelId="{9EDB1A29-39AC-4FB0-818D-934A63501D2A}" type="parTrans" cxnId="{8398BC3F-40DE-42C0-8152-DEF5E411C17F}">
      <dgm:prSet/>
      <dgm:spPr/>
      <dgm:t>
        <a:bodyPr/>
        <a:lstStyle/>
        <a:p>
          <a:endParaRPr lang="en-US"/>
        </a:p>
      </dgm:t>
    </dgm:pt>
    <dgm:pt modelId="{FB6374B1-E3DD-43B4-8E1B-3AFE351BC192}" type="sibTrans" cxnId="{8398BC3F-40DE-42C0-8152-DEF5E411C17F}">
      <dgm:prSet/>
      <dgm:spPr/>
      <dgm:t>
        <a:bodyPr/>
        <a:lstStyle/>
        <a:p>
          <a:endParaRPr lang="en-US"/>
        </a:p>
      </dgm:t>
    </dgm:pt>
    <dgm:pt modelId="{3D559705-4DCE-4416-A86F-8F0EB6037353}">
      <dgm:prSet/>
      <dgm:spPr/>
      <dgm:t>
        <a:bodyPr/>
        <a:lstStyle/>
        <a:p>
          <a:r>
            <a:rPr lang="en-US"/>
            <a:t>Metrics: Total daily flights into hub, % that are late, % cancelled</a:t>
          </a:r>
        </a:p>
      </dgm:t>
    </dgm:pt>
    <dgm:pt modelId="{F8174F64-C2A5-424A-89E2-596DBCB42F21}" type="parTrans" cxnId="{B13C7678-DDED-4B26-AD1E-AB557EAFC2C4}">
      <dgm:prSet/>
      <dgm:spPr/>
      <dgm:t>
        <a:bodyPr/>
        <a:lstStyle/>
        <a:p>
          <a:endParaRPr lang="en-US"/>
        </a:p>
      </dgm:t>
    </dgm:pt>
    <dgm:pt modelId="{284498AE-0607-4204-9FB2-CA89E10E4D7C}" type="sibTrans" cxnId="{B13C7678-DDED-4B26-AD1E-AB557EAFC2C4}">
      <dgm:prSet/>
      <dgm:spPr/>
      <dgm:t>
        <a:bodyPr/>
        <a:lstStyle/>
        <a:p>
          <a:endParaRPr lang="en-US"/>
        </a:p>
      </dgm:t>
    </dgm:pt>
    <dgm:pt modelId="{7D877352-1861-4A85-B6CB-6F796831871A}">
      <dgm:prSet/>
      <dgm:spPr/>
      <dgm:t>
        <a:bodyPr/>
        <a:lstStyle/>
        <a:p>
          <a:r>
            <a:rPr lang="en-US"/>
            <a:t>Stock Performance</a:t>
          </a:r>
        </a:p>
      </dgm:t>
    </dgm:pt>
    <dgm:pt modelId="{38434CCD-9E7A-477A-90E4-C911EB998A91}" type="parTrans" cxnId="{7B82BC11-46D0-4B1A-B4B0-FC402B58CF4D}">
      <dgm:prSet/>
      <dgm:spPr/>
      <dgm:t>
        <a:bodyPr/>
        <a:lstStyle/>
        <a:p>
          <a:endParaRPr lang="en-US"/>
        </a:p>
      </dgm:t>
    </dgm:pt>
    <dgm:pt modelId="{D4B0DE46-BAD6-4F4B-9C01-B08555B10535}" type="sibTrans" cxnId="{7B82BC11-46D0-4B1A-B4B0-FC402B58CF4D}">
      <dgm:prSet/>
      <dgm:spPr/>
      <dgm:t>
        <a:bodyPr/>
        <a:lstStyle/>
        <a:p>
          <a:endParaRPr lang="en-US"/>
        </a:p>
      </dgm:t>
    </dgm:pt>
    <dgm:pt modelId="{89B3A85B-3C07-4B2B-A0E3-1D9CFFEB327A}">
      <dgm:prSet/>
      <dgm:spPr/>
      <dgm:t>
        <a:bodyPr/>
        <a:lstStyle/>
        <a:p>
          <a:r>
            <a:rPr lang="en-US"/>
            <a:t>Airline closing stock prices and daily percentage change</a:t>
          </a:r>
        </a:p>
      </dgm:t>
    </dgm:pt>
    <dgm:pt modelId="{809E77ED-6CFF-46AE-9588-A88E3B15D4A6}" type="parTrans" cxnId="{F6F4ADB1-170A-4B50-9509-ABC60D5EBFA8}">
      <dgm:prSet/>
      <dgm:spPr/>
      <dgm:t>
        <a:bodyPr/>
        <a:lstStyle/>
        <a:p>
          <a:endParaRPr lang="en-US"/>
        </a:p>
      </dgm:t>
    </dgm:pt>
    <dgm:pt modelId="{63BD64E6-F8B5-465C-BB0C-03F280275F42}" type="sibTrans" cxnId="{F6F4ADB1-170A-4B50-9509-ABC60D5EBFA8}">
      <dgm:prSet/>
      <dgm:spPr/>
      <dgm:t>
        <a:bodyPr/>
        <a:lstStyle/>
        <a:p>
          <a:endParaRPr lang="en-US"/>
        </a:p>
      </dgm:t>
    </dgm:pt>
    <dgm:pt modelId="{5E651186-1326-4A93-9498-3605FD087B5D}">
      <dgm:prSet/>
      <dgm:spPr/>
      <dgm:t>
        <a:bodyPr/>
        <a:lstStyle/>
        <a:p>
          <a:r>
            <a:rPr lang="en-US"/>
            <a:t>Timeframe</a:t>
          </a:r>
        </a:p>
      </dgm:t>
    </dgm:pt>
    <dgm:pt modelId="{EE453FB7-324F-4250-8D5C-EA94E9DF35D2}" type="parTrans" cxnId="{3B815E4C-F7A4-44D1-BBAB-7D15C4AF919F}">
      <dgm:prSet/>
      <dgm:spPr/>
      <dgm:t>
        <a:bodyPr/>
        <a:lstStyle/>
        <a:p>
          <a:endParaRPr lang="en-US"/>
        </a:p>
      </dgm:t>
    </dgm:pt>
    <dgm:pt modelId="{C2A40689-3D64-464C-992D-3D924DFC9511}" type="sibTrans" cxnId="{3B815E4C-F7A4-44D1-BBAB-7D15C4AF919F}">
      <dgm:prSet/>
      <dgm:spPr/>
      <dgm:t>
        <a:bodyPr/>
        <a:lstStyle/>
        <a:p>
          <a:endParaRPr lang="en-US"/>
        </a:p>
      </dgm:t>
    </dgm:pt>
    <dgm:pt modelId="{4634F59A-0B26-4164-9F19-DFA5EC66813D}">
      <dgm:prSet/>
      <dgm:spPr/>
      <dgm:t>
        <a:bodyPr/>
        <a:lstStyle/>
        <a:p>
          <a:r>
            <a:rPr lang="en-US"/>
            <a:t>January 1, 2015 – December 31, 2019</a:t>
          </a:r>
        </a:p>
      </dgm:t>
    </dgm:pt>
    <dgm:pt modelId="{D64126C8-B1A0-4D5C-9635-F775EBCCA5D3}" type="parTrans" cxnId="{B440E71A-D91A-48BC-A216-1D8B2C90DB94}">
      <dgm:prSet/>
      <dgm:spPr/>
      <dgm:t>
        <a:bodyPr/>
        <a:lstStyle/>
        <a:p>
          <a:endParaRPr lang="en-US"/>
        </a:p>
      </dgm:t>
    </dgm:pt>
    <dgm:pt modelId="{39CFD142-A5A5-40D8-86C6-ACC07146E94A}" type="sibTrans" cxnId="{B440E71A-D91A-48BC-A216-1D8B2C90DB94}">
      <dgm:prSet/>
      <dgm:spPr/>
      <dgm:t>
        <a:bodyPr/>
        <a:lstStyle/>
        <a:p>
          <a:endParaRPr lang="en-US"/>
        </a:p>
      </dgm:t>
    </dgm:pt>
    <dgm:pt modelId="{BFFEF52C-91F7-45CF-823C-DC9F718CF99C}">
      <dgm:prSet/>
      <dgm:spPr/>
      <dgm:t>
        <a:bodyPr/>
        <a:lstStyle/>
        <a:p>
          <a:r>
            <a:rPr lang="en-US"/>
            <a:t>5 Years of data provides 1,825 data points for airline performance</a:t>
          </a:r>
        </a:p>
      </dgm:t>
    </dgm:pt>
    <dgm:pt modelId="{D4C6A8F9-E34E-4F25-978A-E0B942C5CBA5}" type="parTrans" cxnId="{D6B3E047-10E1-4527-AD55-50CDA71155A1}">
      <dgm:prSet/>
      <dgm:spPr/>
      <dgm:t>
        <a:bodyPr/>
        <a:lstStyle/>
        <a:p>
          <a:endParaRPr lang="en-US"/>
        </a:p>
      </dgm:t>
    </dgm:pt>
    <dgm:pt modelId="{0FFAF225-3F9C-4E80-AEBF-8B7D31B9A28E}" type="sibTrans" cxnId="{D6B3E047-10E1-4527-AD55-50CDA71155A1}">
      <dgm:prSet/>
      <dgm:spPr/>
      <dgm:t>
        <a:bodyPr/>
        <a:lstStyle/>
        <a:p>
          <a:endParaRPr lang="en-US"/>
        </a:p>
      </dgm:t>
    </dgm:pt>
    <dgm:pt modelId="{088198A9-FEA2-4FBC-9940-D9B1B4271B7D}">
      <dgm:prSet/>
      <dgm:spPr/>
      <dgm:t>
        <a:bodyPr/>
        <a:lstStyle/>
        <a:p>
          <a:r>
            <a:rPr lang="en-US"/>
            <a:t>Excluded 2020 to present due to COVID and the impact on the industry</a:t>
          </a:r>
        </a:p>
      </dgm:t>
    </dgm:pt>
    <dgm:pt modelId="{AF8F85BE-52C1-4031-A893-A1F8BABECDC2}" type="parTrans" cxnId="{2AEC1B3A-9DD0-4663-8B18-270374A7FFDD}">
      <dgm:prSet/>
      <dgm:spPr/>
      <dgm:t>
        <a:bodyPr/>
        <a:lstStyle/>
        <a:p>
          <a:endParaRPr lang="en-US"/>
        </a:p>
      </dgm:t>
    </dgm:pt>
    <dgm:pt modelId="{5F1E3514-FAA0-4D83-BCEA-117AD1C1C3A6}" type="sibTrans" cxnId="{2AEC1B3A-9DD0-4663-8B18-270374A7FFDD}">
      <dgm:prSet/>
      <dgm:spPr/>
      <dgm:t>
        <a:bodyPr/>
        <a:lstStyle/>
        <a:p>
          <a:endParaRPr lang="en-US"/>
        </a:p>
      </dgm:t>
    </dgm:pt>
    <dgm:pt modelId="{7343DA1A-4A63-4862-A2AA-6F9FD994C260}" type="pres">
      <dgm:prSet presAssocID="{FDAD7884-2727-40BD-A49F-4AD427FE399E}" presName="linear" presStyleCnt="0">
        <dgm:presLayoutVars>
          <dgm:animLvl val="lvl"/>
          <dgm:resizeHandles val="exact"/>
        </dgm:presLayoutVars>
      </dgm:prSet>
      <dgm:spPr/>
    </dgm:pt>
    <dgm:pt modelId="{5B435D0B-2318-4F70-8DDF-40AE406CC5B5}" type="pres">
      <dgm:prSet presAssocID="{A3036375-8E12-4B89-83D0-4FB3CCA8B87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A94C3BD-187E-4735-97D0-772FE474E1C4}" type="pres">
      <dgm:prSet presAssocID="{A3036375-8E12-4B89-83D0-4FB3CCA8B875}" presName="childText" presStyleLbl="revTx" presStyleIdx="0" presStyleCnt="4">
        <dgm:presLayoutVars>
          <dgm:bulletEnabled val="1"/>
        </dgm:presLayoutVars>
      </dgm:prSet>
      <dgm:spPr/>
    </dgm:pt>
    <dgm:pt modelId="{67A14FA8-EEFE-4C08-B0A0-BF20E2E8F3A5}" type="pres">
      <dgm:prSet presAssocID="{90911D3F-E5A9-40C1-B368-1A5611A9CAF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CB5A647-08F4-4FBB-B87A-16976C0D991B}" type="pres">
      <dgm:prSet presAssocID="{90911D3F-E5A9-40C1-B368-1A5611A9CAFA}" presName="childText" presStyleLbl="revTx" presStyleIdx="1" presStyleCnt="4">
        <dgm:presLayoutVars>
          <dgm:bulletEnabled val="1"/>
        </dgm:presLayoutVars>
      </dgm:prSet>
      <dgm:spPr/>
    </dgm:pt>
    <dgm:pt modelId="{4705B0DA-F4CC-48B7-B6EE-EDE96E85C125}" type="pres">
      <dgm:prSet presAssocID="{7D877352-1861-4A85-B6CB-6F796831871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7E02D40-986A-4F20-B139-7F123813EFBE}" type="pres">
      <dgm:prSet presAssocID="{7D877352-1861-4A85-B6CB-6F796831871A}" presName="childText" presStyleLbl="revTx" presStyleIdx="2" presStyleCnt="4">
        <dgm:presLayoutVars>
          <dgm:bulletEnabled val="1"/>
        </dgm:presLayoutVars>
      </dgm:prSet>
      <dgm:spPr/>
    </dgm:pt>
    <dgm:pt modelId="{D404FADF-808A-459D-9D10-9DD28396275B}" type="pres">
      <dgm:prSet presAssocID="{5E651186-1326-4A93-9498-3605FD087B5D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65FA70DD-B70B-44CE-80A5-A5C2AA86EE84}" type="pres">
      <dgm:prSet presAssocID="{5E651186-1326-4A93-9498-3605FD087B5D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7B82BC11-46D0-4B1A-B4B0-FC402B58CF4D}" srcId="{FDAD7884-2727-40BD-A49F-4AD427FE399E}" destId="{7D877352-1861-4A85-B6CB-6F796831871A}" srcOrd="2" destOrd="0" parTransId="{38434CCD-9E7A-477A-90E4-C911EB998A91}" sibTransId="{D4B0DE46-BAD6-4F4B-9C01-B08555B10535}"/>
    <dgm:cxn modelId="{772F7B15-81EA-4927-896A-A64F629CED51}" srcId="{FDAD7884-2727-40BD-A49F-4AD427FE399E}" destId="{90911D3F-E5A9-40C1-B368-1A5611A9CAFA}" srcOrd="1" destOrd="0" parTransId="{DD328A39-49A8-4847-ABB6-630E21E36074}" sibTransId="{DE43539A-EB1B-4DF7-9437-651F2F02E42D}"/>
    <dgm:cxn modelId="{B440E71A-D91A-48BC-A216-1D8B2C90DB94}" srcId="{5E651186-1326-4A93-9498-3605FD087B5D}" destId="{4634F59A-0B26-4164-9F19-DFA5EC66813D}" srcOrd="0" destOrd="0" parTransId="{D64126C8-B1A0-4D5C-9635-F775EBCCA5D3}" sibTransId="{39CFD142-A5A5-40D8-86C6-ACC07146E94A}"/>
    <dgm:cxn modelId="{4EF5662C-4F4B-4A87-AF57-F580FFAAC432}" type="presOf" srcId="{BFFEF52C-91F7-45CF-823C-DC9F718CF99C}" destId="{65FA70DD-B70B-44CE-80A5-A5C2AA86EE84}" srcOrd="0" destOrd="1" presId="urn:microsoft.com/office/officeart/2005/8/layout/vList2"/>
    <dgm:cxn modelId="{2AEC1B3A-9DD0-4663-8B18-270374A7FFDD}" srcId="{5E651186-1326-4A93-9498-3605FD087B5D}" destId="{088198A9-FEA2-4FBC-9940-D9B1B4271B7D}" srcOrd="2" destOrd="0" parTransId="{AF8F85BE-52C1-4031-A893-A1F8BABECDC2}" sibTransId="{5F1E3514-FAA0-4D83-BCEA-117AD1C1C3A6}"/>
    <dgm:cxn modelId="{8398BC3F-40DE-42C0-8152-DEF5E411C17F}" srcId="{90911D3F-E5A9-40C1-B368-1A5611A9CAFA}" destId="{F59E19F7-4CA1-42AE-BC0D-58D69DF3D0DD}" srcOrd="0" destOrd="0" parTransId="{9EDB1A29-39AC-4FB0-818D-934A63501D2A}" sibTransId="{FB6374B1-E3DD-43B4-8E1B-3AFE351BC192}"/>
    <dgm:cxn modelId="{9CB9BA47-7AE7-4754-B649-438EBFC2C7A3}" type="presOf" srcId="{3D559705-4DCE-4416-A86F-8F0EB6037353}" destId="{0CB5A647-08F4-4FBB-B87A-16976C0D991B}" srcOrd="0" destOrd="1" presId="urn:microsoft.com/office/officeart/2005/8/layout/vList2"/>
    <dgm:cxn modelId="{D6B3E047-10E1-4527-AD55-50CDA71155A1}" srcId="{5E651186-1326-4A93-9498-3605FD087B5D}" destId="{BFFEF52C-91F7-45CF-823C-DC9F718CF99C}" srcOrd="1" destOrd="0" parTransId="{D4C6A8F9-E34E-4F25-978A-E0B942C5CBA5}" sibTransId="{0FFAF225-3F9C-4E80-AEBF-8B7D31B9A28E}"/>
    <dgm:cxn modelId="{0BB10B69-BA25-4F54-B6E7-3C8E1BFAEBC7}" srcId="{A3036375-8E12-4B89-83D0-4FB3CCA8B875}" destId="{4CB14F77-3B42-47B5-B556-DC5D49C1C666}" srcOrd="1" destOrd="0" parTransId="{13D13FAE-EA07-451F-A743-BA5A3E26AA5E}" sibTransId="{B7A14B03-5D7A-44EC-B46F-E1DBE30D4A13}"/>
    <dgm:cxn modelId="{3B815E4C-F7A4-44D1-BBAB-7D15C4AF919F}" srcId="{FDAD7884-2727-40BD-A49F-4AD427FE399E}" destId="{5E651186-1326-4A93-9498-3605FD087B5D}" srcOrd="3" destOrd="0" parTransId="{EE453FB7-324F-4250-8D5C-EA94E9DF35D2}" sibTransId="{C2A40689-3D64-464C-992D-3D924DFC9511}"/>
    <dgm:cxn modelId="{59A7FB54-3AAE-470F-9EC2-A4559A4B3468}" type="presOf" srcId="{7D877352-1861-4A85-B6CB-6F796831871A}" destId="{4705B0DA-F4CC-48B7-B6EE-EDE96E85C125}" srcOrd="0" destOrd="0" presId="urn:microsoft.com/office/officeart/2005/8/layout/vList2"/>
    <dgm:cxn modelId="{B13C7678-DDED-4B26-AD1E-AB557EAFC2C4}" srcId="{90911D3F-E5A9-40C1-B368-1A5611A9CAFA}" destId="{3D559705-4DCE-4416-A86F-8F0EB6037353}" srcOrd="1" destOrd="0" parTransId="{F8174F64-C2A5-424A-89E2-596DBCB42F21}" sibTransId="{284498AE-0607-4204-9FB2-CA89E10E4D7C}"/>
    <dgm:cxn modelId="{F78B947D-F8A3-400A-8A63-1043E6A82323}" srcId="{A3036375-8E12-4B89-83D0-4FB3CCA8B875}" destId="{58ACB4E2-53F7-40E6-8E85-744600573E49}" srcOrd="0" destOrd="0" parTransId="{88162D5D-517D-4D08-9BD6-08D41A636B0C}" sibTransId="{290DDEC1-FCA3-4395-8252-A52E9E743DEB}"/>
    <dgm:cxn modelId="{E4B1B27D-9E8A-4FE7-8C9F-D35A8E9FB5B6}" type="presOf" srcId="{5E651186-1326-4A93-9498-3605FD087B5D}" destId="{D404FADF-808A-459D-9D10-9DD28396275B}" srcOrd="0" destOrd="0" presId="urn:microsoft.com/office/officeart/2005/8/layout/vList2"/>
    <dgm:cxn modelId="{E9BC1F9A-0A7F-4618-B402-00B19F551CB2}" srcId="{FDAD7884-2727-40BD-A49F-4AD427FE399E}" destId="{A3036375-8E12-4B89-83D0-4FB3CCA8B875}" srcOrd="0" destOrd="0" parTransId="{AB55B7EA-E022-4A00-AD09-26AADB83A78E}" sibTransId="{02B23D16-356D-45FE-85A2-2687C15BDBDE}"/>
    <dgm:cxn modelId="{A08854A6-628F-4E35-BF49-A479EABFFBAA}" type="presOf" srcId="{A3036375-8E12-4B89-83D0-4FB3CCA8B875}" destId="{5B435D0B-2318-4F70-8DDF-40AE406CC5B5}" srcOrd="0" destOrd="0" presId="urn:microsoft.com/office/officeart/2005/8/layout/vList2"/>
    <dgm:cxn modelId="{BA7721AC-5E7C-4A99-8A79-23118472C56B}" type="presOf" srcId="{4634F59A-0B26-4164-9F19-DFA5EC66813D}" destId="{65FA70DD-B70B-44CE-80A5-A5C2AA86EE84}" srcOrd="0" destOrd="0" presId="urn:microsoft.com/office/officeart/2005/8/layout/vList2"/>
    <dgm:cxn modelId="{BBEDF9AD-7037-4184-9CDC-F327E3A28D66}" type="presOf" srcId="{4CB14F77-3B42-47B5-B556-DC5D49C1C666}" destId="{1A94C3BD-187E-4735-97D0-772FE474E1C4}" srcOrd="0" destOrd="1" presId="urn:microsoft.com/office/officeart/2005/8/layout/vList2"/>
    <dgm:cxn modelId="{F6F4ADB1-170A-4B50-9509-ABC60D5EBFA8}" srcId="{7D877352-1861-4A85-B6CB-6F796831871A}" destId="{89B3A85B-3C07-4B2B-A0E3-1D9CFFEB327A}" srcOrd="0" destOrd="0" parTransId="{809E77ED-6CFF-46AE-9588-A88E3B15D4A6}" sibTransId="{63BD64E6-F8B5-465C-BB0C-03F280275F42}"/>
    <dgm:cxn modelId="{A4664FB7-EE98-447F-B271-8334E3864C24}" type="presOf" srcId="{58ACB4E2-53F7-40E6-8E85-744600573E49}" destId="{1A94C3BD-187E-4735-97D0-772FE474E1C4}" srcOrd="0" destOrd="0" presId="urn:microsoft.com/office/officeart/2005/8/layout/vList2"/>
    <dgm:cxn modelId="{091175BD-5D55-4F32-A83D-51DDC8DA0783}" type="presOf" srcId="{90911D3F-E5A9-40C1-B368-1A5611A9CAFA}" destId="{67A14FA8-EEFE-4C08-B0A0-BF20E2E8F3A5}" srcOrd="0" destOrd="0" presId="urn:microsoft.com/office/officeart/2005/8/layout/vList2"/>
    <dgm:cxn modelId="{2FCD46C3-6211-4AF0-9FC8-4F00090EB60D}" type="presOf" srcId="{F59E19F7-4CA1-42AE-BC0D-58D69DF3D0DD}" destId="{0CB5A647-08F4-4FBB-B87A-16976C0D991B}" srcOrd="0" destOrd="0" presId="urn:microsoft.com/office/officeart/2005/8/layout/vList2"/>
    <dgm:cxn modelId="{BD3807CA-C221-4D96-A598-FB89B5E00708}" type="presOf" srcId="{FDAD7884-2727-40BD-A49F-4AD427FE399E}" destId="{7343DA1A-4A63-4862-A2AA-6F9FD994C260}" srcOrd="0" destOrd="0" presId="urn:microsoft.com/office/officeart/2005/8/layout/vList2"/>
    <dgm:cxn modelId="{ECABD3F0-867C-4484-9C2D-C6F4200DB189}" type="presOf" srcId="{088198A9-FEA2-4FBC-9940-D9B1B4271B7D}" destId="{65FA70DD-B70B-44CE-80A5-A5C2AA86EE84}" srcOrd="0" destOrd="2" presId="urn:microsoft.com/office/officeart/2005/8/layout/vList2"/>
    <dgm:cxn modelId="{B5BAFAF6-2973-4D1A-B178-343F96CC314F}" type="presOf" srcId="{89B3A85B-3C07-4B2B-A0E3-1D9CFFEB327A}" destId="{F7E02D40-986A-4F20-B139-7F123813EFBE}" srcOrd="0" destOrd="0" presId="urn:microsoft.com/office/officeart/2005/8/layout/vList2"/>
    <dgm:cxn modelId="{F4CD76BA-078D-433D-842E-C81D76940357}" type="presParOf" srcId="{7343DA1A-4A63-4862-A2AA-6F9FD994C260}" destId="{5B435D0B-2318-4F70-8DDF-40AE406CC5B5}" srcOrd="0" destOrd="0" presId="urn:microsoft.com/office/officeart/2005/8/layout/vList2"/>
    <dgm:cxn modelId="{EEE54196-C1C5-4496-B72D-F2B65A42D794}" type="presParOf" srcId="{7343DA1A-4A63-4862-A2AA-6F9FD994C260}" destId="{1A94C3BD-187E-4735-97D0-772FE474E1C4}" srcOrd="1" destOrd="0" presId="urn:microsoft.com/office/officeart/2005/8/layout/vList2"/>
    <dgm:cxn modelId="{C585CA83-8400-4385-ABB4-9B907D9097CB}" type="presParOf" srcId="{7343DA1A-4A63-4862-A2AA-6F9FD994C260}" destId="{67A14FA8-EEFE-4C08-B0A0-BF20E2E8F3A5}" srcOrd="2" destOrd="0" presId="urn:microsoft.com/office/officeart/2005/8/layout/vList2"/>
    <dgm:cxn modelId="{AE8D60A1-EC59-4B31-AF10-72AA7AA2F319}" type="presParOf" srcId="{7343DA1A-4A63-4862-A2AA-6F9FD994C260}" destId="{0CB5A647-08F4-4FBB-B87A-16976C0D991B}" srcOrd="3" destOrd="0" presId="urn:microsoft.com/office/officeart/2005/8/layout/vList2"/>
    <dgm:cxn modelId="{01FFEF29-5B14-4470-B266-2A767618C1EB}" type="presParOf" srcId="{7343DA1A-4A63-4862-A2AA-6F9FD994C260}" destId="{4705B0DA-F4CC-48B7-B6EE-EDE96E85C125}" srcOrd="4" destOrd="0" presId="urn:microsoft.com/office/officeart/2005/8/layout/vList2"/>
    <dgm:cxn modelId="{D94C4BEB-60B3-4F3D-9E32-C2DF8CD18FE3}" type="presParOf" srcId="{7343DA1A-4A63-4862-A2AA-6F9FD994C260}" destId="{F7E02D40-986A-4F20-B139-7F123813EFBE}" srcOrd="5" destOrd="0" presId="urn:microsoft.com/office/officeart/2005/8/layout/vList2"/>
    <dgm:cxn modelId="{A5E2F347-EF0E-4570-921A-060A28B25E75}" type="presParOf" srcId="{7343DA1A-4A63-4862-A2AA-6F9FD994C260}" destId="{D404FADF-808A-459D-9D10-9DD28396275B}" srcOrd="6" destOrd="0" presId="urn:microsoft.com/office/officeart/2005/8/layout/vList2"/>
    <dgm:cxn modelId="{F598D5A4-2DA3-422E-9C33-2ACD809CD91E}" type="presParOf" srcId="{7343DA1A-4A63-4862-A2AA-6F9FD994C260}" destId="{65FA70DD-B70B-44CE-80A5-A5C2AA86EE84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146672-09F0-4C60-9B29-08FD87732CD6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F6EC95B-32FE-4178-9318-AE6395732BCB}">
      <dgm:prSet/>
      <dgm:spPr/>
      <dgm:t>
        <a:bodyPr/>
        <a:lstStyle/>
        <a:p>
          <a:r>
            <a:rPr lang="en-US"/>
            <a:t>5 Year Annual Rate of Return Holding Stock</a:t>
          </a:r>
        </a:p>
      </dgm:t>
    </dgm:pt>
    <dgm:pt modelId="{0476A22F-C8F9-4A66-A432-09B212FB6864}" type="parTrans" cxnId="{B5DBDDB3-0F25-41C0-ABD2-52A6F8CB3B6F}">
      <dgm:prSet/>
      <dgm:spPr/>
      <dgm:t>
        <a:bodyPr/>
        <a:lstStyle/>
        <a:p>
          <a:endParaRPr lang="en-US"/>
        </a:p>
      </dgm:t>
    </dgm:pt>
    <dgm:pt modelId="{29D0B3FF-58A0-416C-82C0-A54FE978F7A8}" type="sibTrans" cxnId="{B5DBDDB3-0F25-41C0-ABD2-52A6F8CB3B6F}">
      <dgm:prSet/>
      <dgm:spPr/>
      <dgm:t>
        <a:bodyPr/>
        <a:lstStyle/>
        <a:p>
          <a:endParaRPr lang="en-US"/>
        </a:p>
      </dgm:t>
    </dgm:pt>
    <dgm:pt modelId="{3DC078E2-C2E0-4412-B6CD-2EBAAF703154}">
      <dgm:prSet/>
      <dgm:spPr/>
      <dgm:t>
        <a:bodyPr/>
        <a:lstStyle/>
        <a:p>
          <a:r>
            <a:rPr lang="en-US"/>
            <a:t>DAL – 5.6%</a:t>
          </a:r>
        </a:p>
      </dgm:t>
    </dgm:pt>
    <dgm:pt modelId="{94287276-E476-4513-8782-F2E6F7F326A8}" type="parTrans" cxnId="{2201694E-1426-4C92-BB56-997D2D0D5567}">
      <dgm:prSet/>
      <dgm:spPr/>
      <dgm:t>
        <a:bodyPr/>
        <a:lstStyle/>
        <a:p>
          <a:endParaRPr lang="en-US"/>
        </a:p>
      </dgm:t>
    </dgm:pt>
    <dgm:pt modelId="{93885B38-98C5-421E-8902-D6C0869FD173}" type="sibTrans" cxnId="{2201694E-1426-4C92-BB56-997D2D0D5567}">
      <dgm:prSet/>
      <dgm:spPr/>
      <dgm:t>
        <a:bodyPr/>
        <a:lstStyle/>
        <a:p>
          <a:endParaRPr lang="en-US"/>
        </a:p>
      </dgm:t>
    </dgm:pt>
    <dgm:pt modelId="{E20753FF-F1C6-4858-9E6E-8D6B065DDF19}">
      <dgm:prSet/>
      <dgm:spPr/>
      <dgm:t>
        <a:bodyPr/>
        <a:lstStyle/>
        <a:p>
          <a:r>
            <a:rPr lang="en-US"/>
            <a:t>AAL  - (-11.2%)</a:t>
          </a:r>
        </a:p>
      </dgm:t>
    </dgm:pt>
    <dgm:pt modelId="{B12F356C-5F55-44CD-8E14-FB13691E6CE4}" type="parTrans" cxnId="{A206BD1A-0248-40EE-BF0C-61B5BA93BF2D}">
      <dgm:prSet/>
      <dgm:spPr/>
      <dgm:t>
        <a:bodyPr/>
        <a:lstStyle/>
        <a:p>
          <a:endParaRPr lang="en-US"/>
        </a:p>
      </dgm:t>
    </dgm:pt>
    <dgm:pt modelId="{636858C1-BCB7-428E-AE40-0DC63E91A3E2}" type="sibTrans" cxnId="{A206BD1A-0248-40EE-BF0C-61B5BA93BF2D}">
      <dgm:prSet/>
      <dgm:spPr/>
      <dgm:t>
        <a:bodyPr/>
        <a:lstStyle/>
        <a:p>
          <a:endParaRPr lang="en-US"/>
        </a:p>
      </dgm:t>
    </dgm:pt>
    <dgm:pt modelId="{C4B8C26B-4740-4404-A1F3-366DE9A183D2}">
      <dgm:prSet/>
      <dgm:spPr/>
      <dgm:t>
        <a:bodyPr/>
        <a:lstStyle/>
        <a:p>
          <a:r>
            <a:rPr lang="en-US"/>
            <a:t>UAL – 5.8%</a:t>
          </a:r>
        </a:p>
      </dgm:t>
    </dgm:pt>
    <dgm:pt modelId="{A97406B1-A605-45BD-A526-171B67603373}" type="parTrans" cxnId="{E2B6C1D3-18BD-4DD5-B256-3AD0B09A8890}">
      <dgm:prSet/>
      <dgm:spPr/>
      <dgm:t>
        <a:bodyPr/>
        <a:lstStyle/>
        <a:p>
          <a:endParaRPr lang="en-US"/>
        </a:p>
      </dgm:t>
    </dgm:pt>
    <dgm:pt modelId="{C90AA052-A7E5-42B5-AE49-7E9DD3D984D4}" type="sibTrans" cxnId="{E2B6C1D3-18BD-4DD5-B256-3AD0B09A8890}">
      <dgm:prSet/>
      <dgm:spPr/>
      <dgm:t>
        <a:bodyPr/>
        <a:lstStyle/>
        <a:p>
          <a:endParaRPr lang="en-US"/>
        </a:p>
      </dgm:t>
    </dgm:pt>
    <dgm:pt modelId="{D44B4006-818F-448B-9128-63C9F911D930}">
      <dgm:prSet/>
      <dgm:spPr/>
      <dgm:t>
        <a:bodyPr/>
        <a:lstStyle/>
        <a:p>
          <a:r>
            <a:rPr lang="en-US"/>
            <a:t>ALK – 4.1%</a:t>
          </a:r>
        </a:p>
      </dgm:t>
    </dgm:pt>
    <dgm:pt modelId="{9BF597EB-EA7A-4814-8704-6BF7D52DA39D}" type="parTrans" cxnId="{75C0D183-FFE2-4BD8-A375-8B3DBC373B4B}">
      <dgm:prSet/>
      <dgm:spPr/>
      <dgm:t>
        <a:bodyPr/>
        <a:lstStyle/>
        <a:p>
          <a:endParaRPr lang="en-US"/>
        </a:p>
      </dgm:t>
    </dgm:pt>
    <dgm:pt modelId="{35FE4A1F-BF4D-4FF2-B34B-C54D674EF297}" type="sibTrans" cxnId="{75C0D183-FFE2-4BD8-A375-8B3DBC373B4B}">
      <dgm:prSet/>
      <dgm:spPr/>
      <dgm:t>
        <a:bodyPr/>
        <a:lstStyle/>
        <a:p>
          <a:endParaRPr lang="en-US"/>
        </a:p>
      </dgm:t>
    </dgm:pt>
    <dgm:pt modelId="{49C225FD-E997-47DB-92C4-2763C1BC9571}">
      <dgm:prSet/>
      <dgm:spPr/>
      <dgm:t>
        <a:bodyPr/>
        <a:lstStyle/>
        <a:p>
          <a:r>
            <a:rPr lang="en-US"/>
            <a:t>Total Portfolio – 2.2%</a:t>
          </a:r>
        </a:p>
      </dgm:t>
    </dgm:pt>
    <dgm:pt modelId="{2E0E8146-42A4-46E0-BD8D-9C4A8A647C30}" type="parTrans" cxnId="{9D4E0BDF-5D59-4BE9-A2B6-0AB78FCB8BBA}">
      <dgm:prSet/>
      <dgm:spPr/>
      <dgm:t>
        <a:bodyPr/>
        <a:lstStyle/>
        <a:p>
          <a:endParaRPr lang="en-US"/>
        </a:p>
      </dgm:t>
    </dgm:pt>
    <dgm:pt modelId="{B2E9D863-2A96-4EA8-AE19-30D0678FF5FB}" type="sibTrans" cxnId="{9D4E0BDF-5D59-4BE9-A2B6-0AB78FCB8BBA}">
      <dgm:prSet/>
      <dgm:spPr/>
      <dgm:t>
        <a:bodyPr/>
        <a:lstStyle/>
        <a:p>
          <a:endParaRPr lang="en-US"/>
        </a:p>
      </dgm:t>
    </dgm:pt>
    <dgm:pt modelId="{0D87E1C3-7578-4BC1-B4A1-E64B3C4938DE}" type="pres">
      <dgm:prSet presAssocID="{9E146672-09F0-4C60-9B29-08FD87732CD6}" presName="linear" presStyleCnt="0">
        <dgm:presLayoutVars>
          <dgm:animLvl val="lvl"/>
          <dgm:resizeHandles val="exact"/>
        </dgm:presLayoutVars>
      </dgm:prSet>
      <dgm:spPr/>
    </dgm:pt>
    <dgm:pt modelId="{ADA655D5-B997-4169-A6BF-11A312587D15}" type="pres">
      <dgm:prSet presAssocID="{5F6EC95B-32FE-4178-9318-AE6395732BC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733A456-35C6-4357-A61C-F6FCFEA69AB3}" type="pres">
      <dgm:prSet presAssocID="{5F6EC95B-32FE-4178-9318-AE6395732BC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7A051112-5692-49C3-A789-307B0D3EB559}" type="presOf" srcId="{5F6EC95B-32FE-4178-9318-AE6395732BCB}" destId="{ADA655D5-B997-4169-A6BF-11A312587D15}" srcOrd="0" destOrd="0" presId="urn:microsoft.com/office/officeart/2005/8/layout/vList2"/>
    <dgm:cxn modelId="{A206BD1A-0248-40EE-BF0C-61B5BA93BF2D}" srcId="{5F6EC95B-32FE-4178-9318-AE6395732BCB}" destId="{E20753FF-F1C6-4858-9E6E-8D6B065DDF19}" srcOrd="1" destOrd="0" parTransId="{B12F356C-5F55-44CD-8E14-FB13691E6CE4}" sibTransId="{636858C1-BCB7-428E-AE40-0DC63E91A3E2}"/>
    <dgm:cxn modelId="{9123162E-E349-47C3-BD53-4F507DFC355A}" type="presOf" srcId="{9E146672-09F0-4C60-9B29-08FD87732CD6}" destId="{0D87E1C3-7578-4BC1-B4A1-E64B3C4938DE}" srcOrd="0" destOrd="0" presId="urn:microsoft.com/office/officeart/2005/8/layout/vList2"/>
    <dgm:cxn modelId="{F98EDF6B-8F9A-4921-A803-B1E8CE733907}" type="presOf" srcId="{3DC078E2-C2E0-4412-B6CD-2EBAAF703154}" destId="{A733A456-35C6-4357-A61C-F6FCFEA69AB3}" srcOrd="0" destOrd="0" presId="urn:microsoft.com/office/officeart/2005/8/layout/vList2"/>
    <dgm:cxn modelId="{2201694E-1426-4C92-BB56-997D2D0D5567}" srcId="{5F6EC95B-32FE-4178-9318-AE6395732BCB}" destId="{3DC078E2-C2E0-4412-B6CD-2EBAAF703154}" srcOrd="0" destOrd="0" parTransId="{94287276-E476-4513-8782-F2E6F7F326A8}" sibTransId="{93885B38-98C5-421E-8902-D6C0869FD173}"/>
    <dgm:cxn modelId="{75C0D183-FFE2-4BD8-A375-8B3DBC373B4B}" srcId="{5F6EC95B-32FE-4178-9318-AE6395732BCB}" destId="{D44B4006-818F-448B-9128-63C9F911D930}" srcOrd="3" destOrd="0" parTransId="{9BF597EB-EA7A-4814-8704-6BF7D52DA39D}" sibTransId="{35FE4A1F-BF4D-4FF2-B34B-C54D674EF297}"/>
    <dgm:cxn modelId="{7E23A48D-7CDE-42F4-8F13-37B9BA78FB87}" type="presOf" srcId="{E20753FF-F1C6-4858-9E6E-8D6B065DDF19}" destId="{A733A456-35C6-4357-A61C-F6FCFEA69AB3}" srcOrd="0" destOrd="1" presId="urn:microsoft.com/office/officeart/2005/8/layout/vList2"/>
    <dgm:cxn modelId="{0101979C-6039-4CE9-9C01-CA7B951B09E9}" type="presOf" srcId="{D44B4006-818F-448B-9128-63C9F911D930}" destId="{A733A456-35C6-4357-A61C-F6FCFEA69AB3}" srcOrd="0" destOrd="3" presId="urn:microsoft.com/office/officeart/2005/8/layout/vList2"/>
    <dgm:cxn modelId="{B5DBDDB3-0F25-41C0-ABD2-52A6F8CB3B6F}" srcId="{9E146672-09F0-4C60-9B29-08FD87732CD6}" destId="{5F6EC95B-32FE-4178-9318-AE6395732BCB}" srcOrd="0" destOrd="0" parTransId="{0476A22F-C8F9-4A66-A432-09B212FB6864}" sibTransId="{29D0B3FF-58A0-416C-82C0-A54FE978F7A8}"/>
    <dgm:cxn modelId="{ABCA92B7-FE16-493F-A65F-617674FA73E1}" type="presOf" srcId="{49C225FD-E997-47DB-92C4-2763C1BC9571}" destId="{A733A456-35C6-4357-A61C-F6FCFEA69AB3}" srcOrd="0" destOrd="4" presId="urn:microsoft.com/office/officeart/2005/8/layout/vList2"/>
    <dgm:cxn modelId="{0B9E8ABF-6952-4AD3-933E-B4B5F5379100}" type="presOf" srcId="{C4B8C26B-4740-4404-A1F3-366DE9A183D2}" destId="{A733A456-35C6-4357-A61C-F6FCFEA69AB3}" srcOrd="0" destOrd="2" presId="urn:microsoft.com/office/officeart/2005/8/layout/vList2"/>
    <dgm:cxn modelId="{E2B6C1D3-18BD-4DD5-B256-3AD0B09A8890}" srcId="{5F6EC95B-32FE-4178-9318-AE6395732BCB}" destId="{C4B8C26B-4740-4404-A1F3-366DE9A183D2}" srcOrd="2" destOrd="0" parTransId="{A97406B1-A605-45BD-A526-171B67603373}" sibTransId="{C90AA052-A7E5-42B5-AE49-7E9DD3D984D4}"/>
    <dgm:cxn modelId="{9D4E0BDF-5D59-4BE9-A2B6-0AB78FCB8BBA}" srcId="{5F6EC95B-32FE-4178-9318-AE6395732BCB}" destId="{49C225FD-E997-47DB-92C4-2763C1BC9571}" srcOrd="4" destOrd="0" parTransId="{2E0E8146-42A4-46E0-BD8D-9C4A8A647C30}" sibTransId="{B2E9D863-2A96-4EA8-AE19-30D0678FF5FB}"/>
    <dgm:cxn modelId="{4202F6AF-638D-4F0D-9E38-4EB2F8A0E9F5}" type="presParOf" srcId="{0D87E1C3-7578-4BC1-B4A1-E64B3C4938DE}" destId="{ADA655D5-B997-4169-A6BF-11A312587D15}" srcOrd="0" destOrd="0" presId="urn:microsoft.com/office/officeart/2005/8/layout/vList2"/>
    <dgm:cxn modelId="{AB44ADF7-C4DF-4DC6-B45E-B5E68B590427}" type="presParOf" srcId="{0D87E1C3-7578-4BC1-B4A1-E64B3C4938DE}" destId="{A733A456-35C6-4357-A61C-F6FCFEA69AB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435D0B-2318-4F70-8DDF-40AE406CC5B5}">
      <dsp:nvSpPr>
        <dsp:cNvPr id="0" name=""/>
        <dsp:cNvSpPr/>
      </dsp:nvSpPr>
      <dsp:spPr>
        <a:xfrm>
          <a:off x="0" y="209984"/>
          <a:ext cx="6055450" cy="52767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Weather Data</a:t>
          </a:r>
        </a:p>
      </dsp:txBody>
      <dsp:txXfrm>
        <a:off x="25759" y="235743"/>
        <a:ext cx="6003932" cy="476152"/>
      </dsp:txXfrm>
    </dsp:sp>
    <dsp:sp modelId="{1A94C3BD-187E-4735-97D0-772FE474E1C4}">
      <dsp:nvSpPr>
        <dsp:cNvPr id="0" name=""/>
        <dsp:cNvSpPr/>
      </dsp:nvSpPr>
      <dsp:spPr>
        <a:xfrm>
          <a:off x="0" y="737655"/>
          <a:ext cx="6055450" cy="580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261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Source: ()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Metrics Used: Daily precipitation, Windspeed &amp; Visibility</a:t>
          </a:r>
        </a:p>
      </dsp:txBody>
      <dsp:txXfrm>
        <a:off x="0" y="737655"/>
        <a:ext cx="6055450" cy="580635"/>
      </dsp:txXfrm>
    </dsp:sp>
    <dsp:sp modelId="{67A14FA8-EEFE-4C08-B0A0-BF20E2E8F3A5}">
      <dsp:nvSpPr>
        <dsp:cNvPr id="0" name=""/>
        <dsp:cNvSpPr/>
      </dsp:nvSpPr>
      <dsp:spPr>
        <a:xfrm>
          <a:off x="0" y="1318290"/>
          <a:ext cx="6055450" cy="527670"/>
        </a:xfrm>
        <a:prstGeom prst="roundRect">
          <a:avLst/>
        </a:prstGeom>
        <a:solidFill>
          <a:schemeClr val="accent2">
            <a:hueOff val="-503071"/>
            <a:satOff val="-2219"/>
            <a:lumOff val="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Airline Performance Data</a:t>
          </a:r>
        </a:p>
      </dsp:txBody>
      <dsp:txXfrm>
        <a:off x="25759" y="1344049"/>
        <a:ext cx="6003932" cy="476152"/>
      </dsp:txXfrm>
    </dsp:sp>
    <dsp:sp modelId="{0CB5A647-08F4-4FBB-B87A-16976C0D991B}">
      <dsp:nvSpPr>
        <dsp:cNvPr id="0" name=""/>
        <dsp:cNvSpPr/>
      </dsp:nvSpPr>
      <dsp:spPr>
        <a:xfrm>
          <a:off x="0" y="1845960"/>
          <a:ext cx="6055450" cy="819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261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Source: (Bureau of Transportation Statistics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Metrics: Total daily flights into hub, % that are late, % cancelled</a:t>
          </a:r>
        </a:p>
      </dsp:txBody>
      <dsp:txXfrm>
        <a:off x="0" y="1845960"/>
        <a:ext cx="6055450" cy="819720"/>
      </dsp:txXfrm>
    </dsp:sp>
    <dsp:sp modelId="{4705B0DA-F4CC-48B7-B6EE-EDE96E85C125}">
      <dsp:nvSpPr>
        <dsp:cNvPr id="0" name=""/>
        <dsp:cNvSpPr/>
      </dsp:nvSpPr>
      <dsp:spPr>
        <a:xfrm>
          <a:off x="0" y="2665680"/>
          <a:ext cx="6055450" cy="527670"/>
        </a:xfrm>
        <a:prstGeom prst="roundRect">
          <a:avLst/>
        </a:prstGeom>
        <a:solidFill>
          <a:schemeClr val="accent2">
            <a:hueOff val="-1006141"/>
            <a:satOff val="-4437"/>
            <a:lumOff val="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Stock Performance</a:t>
          </a:r>
        </a:p>
      </dsp:txBody>
      <dsp:txXfrm>
        <a:off x="25759" y="2691439"/>
        <a:ext cx="6003932" cy="476152"/>
      </dsp:txXfrm>
    </dsp:sp>
    <dsp:sp modelId="{F7E02D40-986A-4F20-B139-7F123813EFBE}">
      <dsp:nvSpPr>
        <dsp:cNvPr id="0" name=""/>
        <dsp:cNvSpPr/>
      </dsp:nvSpPr>
      <dsp:spPr>
        <a:xfrm>
          <a:off x="0" y="3193350"/>
          <a:ext cx="6055450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261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Airline closing stock prices and daily percentage change</a:t>
          </a:r>
        </a:p>
      </dsp:txBody>
      <dsp:txXfrm>
        <a:off x="0" y="3193350"/>
        <a:ext cx="6055450" cy="364320"/>
      </dsp:txXfrm>
    </dsp:sp>
    <dsp:sp modelId="{D404FADF-808A-459D-9D10-9DD28396275B}">
      <dsp:nvSpPr>
        <dsp:cNvPr id="0" name=""/>
        <dsp:cNvSpPr/>
      </dsp:nvSpPr>
      <dsp:spPr>
        <a:xfrm>
          <a:off x="0" y="3557670"/>
          <a:ext cx="6055450" cy="527670"/>
        </a:xfrm>
        <a:prstGeom prst="roundRect">
          <a:avLst/>
        </a:prstGeom>
        <a:solidFill>
          <a:schemeClr val="accent2">
            <a:hueOff val="-1509212"/>
            <a:satOff val="-6656"/>
            <a:lumOff val="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Timeframe</a:t>
          </a:r>
        </a:p>
      </dsp:txBody>
      <dsp:txXfrm>
        <a:off x="25759" y="3583429"/>
        <a:ext cx="6003932" cy="476152"/>
      </dsp:txXfrm>
    </dsp:sp>
    <dsp:sp modelId="{65FA70DD-B70B-44CE-80A5-A5C2AA86EE84}">
      <dsp:nvSpPr>
        <dsp:cNvPr id="0" name=""/>
        <dsp:cNvSpPr/>
      </dsp:nvSpPr>
      <dsp:spPr>
        <a:xfrm>
          <a:off x="0" y="4085340"/>
          <a:ext cx="6055450" cy="1343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261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January 1, 2015 – December 31, 2019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5 Years of data provides 1,825 data points for airline performance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Excluded 2020 to present due to COVID and the impact on the industry</a:t>
          </a:r>
        </a:p>
      </dsp:txBody>
      <dsp:txXfrm>
        <a:off x="0" y="4085340"/>
        <a:ext cx="6055450" cy="13434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A655D5-B997-4169-A6BF-11A312587D15}">
      <dsp:nvSpPr>
        <dsp:cNvPr id="0" name=""/>
        <dsp:cNvSpPr/>
      </dsp:nvSpPr>
      <dsp:spPr>
        <a:xfrm>
          <a:off x="0" y="327907"/>
          <a:ext cx="6055450" cy="18696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5 Year Annual Rate of Return Holding Stock</a:t>
          </a:r>
        </a:p>
      </dsp:txBody>
      <dsp:txXfrm>
        <a:off x="91269" y="419176"/>
        <a:ext cx="5872912" cy="1687122"/>
      </dsp:txXfrm>
    </dsp:sp>
    <dsp:sp modelId="{A733A456-35C6-4357-A61C-F6FCFEA69AB3}">
      <dsp:nvSpPr>
        <dsp:cNvPr id="0" name=""/>
        <dsp:cNvSpPr/>
      </dsp:nvSpPr>
      <dsp:spPr>
        <a:xfrm>
          <a:off x="0" y="2197567"/>
          <a:ext cx="6055450" cy="3113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261" tIns="59690" rIns="334264" bIns="59690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700" kern="1200"/>
            <a:t>DAL – 5.6%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700" kern="1200"/>
            <a:t>AAL  - (-11.2%)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700" kern="1200"/>
            <a:t>UAL – 5.8%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700" kern="1200"/>
            <a:t>ALK – 4.1%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700" kern="1200"/>
            <a:t>Total Portfolio – 2.2%</a:t>
          </a:r>
        </a:p>
      </dsp:txBody>
      <dsp:txXfrm>
        <a:off x="0" y="2197567"/>
        <a:ext cx="6055450" cy="31132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0714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51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637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6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0938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85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09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7/21/2022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491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7/21/2022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757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281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4732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7/21/2022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964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s://www.flickr.com/photos/donkeyhotey/24247764924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B098FE6D-7262-4839-92B0-81ABB0881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3DA9CD49-C894-0C52-C590-4CD53AB7BE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537879"/>
            <a:ext cx="12192000" cy="2320119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97E1A4-86DE-BE1F-9571-2F59087CA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8" y="4831307"/>
            <a:ext cx="5474257" cy="1815151"/>
          </a:xfrm>
        </p:spPr>
        <p:txBody>
          <a:bodyPr anchor="ctr">
            <a:normAutofit/>
          </a:bodyPr>
          <a:lstStyle/>
          <a:p>
            <a:r>
              <a:rPr lang="en-US" sz="3600" dirty="0"/>
              <a:t>Leveraging Weather Events to Maximize Airline Stock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E3CBBE-6D24-A06B-4A41-2FE08E6A3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9039" y="4831306"/>
            <a:ext cx="4568128" cy="1815152"/>
          </a:xfrm>
        </p:spPr>
        <p:txBody>
          <a:bodyPr anchor="ctr">
            <a:normAutofit fontScale="92500" lnSpcReduction="10000"/>
          </a:bodyPr>
          <a:lstStyle/>
          <a:p>
            <a:r>
              <a:rPr lang="en-US" dirty="0"/>
              <a:t>Sam </a:t>
            </a:r>
            <a:r>
              <a:rPr lang="en-US" dirty="0" err="1"/>
              <a:t>Lawhead</a:t>
            </a:r>
            <a:endParaRPr lang="en-US" dirty="0"/>
          </a:p>
          <a:p>
            <a:r>
              <a:rPr lang="en-US" dirty="0"/>
              <a:t>Jon Mitchell</a:t>
            </a:r>
          </a:p>
          <a:p>
            <a:r>
              <a:rPr lang="en-US" dirty="0"/>
              <a:t>Virginia Murage</a:t>
            </a:r>
          </a:p>
          <a:p>
            <a:r>
              <a:rPr lang="en-US" dirty="0"/>
              <a:t>Chandler </a:t>
            </a:r>
            <a:r>
              <a:rPr lang="en-US" dirty="0" err="1"/>
              <a:t>Schaak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6B6C39-3A8E-4EAF-A0CD-4FE0CDFC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139813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675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5758E-5247-348C-7065-9DE559C51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F7262-9DAA-91D9-5205-203483823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 correlation between weather events and stock prices identified between weather delays at hub airports and stock price changes the following day</a:t>
            </a:r>
          </a:p>
          <a:p>
            <a:r>
              <a:rPr lang="en-US" dirty="0"/>
              <a:t>Next steps include looking at cancellations and flights to all </a:t>
            </a:r>
            <a:r>
              <a:rPr lang="en-US" dirty="0" err="1"/>
              <a:t>desitnations</a:t>
            </a:r>
            <a:endParaRPr lang="en-US" dirty="0"/>
          </a:p>
          <a:p>
            <a:r>
              <a:rPr lang="en-US" dirty="0"/>
              <a:t>Additional deep dive to build out trading platform that leverages weather forecasts and stock trades.  Note: this would have required paid subscriptions from what we could find</a:t>
            </a:r>
          </a:p>
        </p:txBody>
      </p:sp>
      <p:pic>
        <p:nvPicPr>
          <p:cNvPr id="5" name="Picture 4" descr="Calendar&#10;&#10;Description automatically generated">
            <a:extLst>
              <a:ext uri="{FF2B5EF4-FFF2-40B4-BE49-F238E27FC236}">
                <a16:creationId xmlns:a16="http://schemas.microsoft.com/office/drawing/2014/main" id="{B5DBC022-C4EC-1A21-DEFC-9AEFDC0294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18" b="9444"/>
          <a:stretch/>
        </p:blipFill>
        <p:spPr>
          <a:xfrm>
            <a:off x="7163175" y="80703"/>
            <a:ext cx="5028825" cy="2399877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181D822-EC5A-0E52-9DBC-1EF33E31EB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734" y="5100476"/>
            <a:ext cx="2759706" cy="156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421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6DDE1-2BB5-8112-F55C-EC8FEA1E3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FD08E-1ABB-FEB4-8012-306293015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our climate changes, the airline industry is seeing more and more cancellations &amp; delays</a:t>
            </a:r>
          </a:p>
          <a:p>
            <a:r>
              <a:rPr lang="en-US" dirty="0"/>
              <a:t>Airline success (i.e. generating profits) is very dependent on efficient operations</a:t>
            </a:r>
          </a:p>
          <a:p>
            <a:r>
              <a:rPr lang="en-US" dirty="0"/>
              <a:t>Our Hypothesis is that when airlines see significant disruptions at their main hubs, there should be a decrease in the stock price in the days afterwards</a:t>
            </a:r>
          </a:p>
          <a:p>
            <a:r>
              <a:rPr lang="en-US" dirty="0"/>
              <a:t>If theory holds true, there is a market inefficiency that can be exploited with accurate weather modeling</a:t>
            </a:r>
          </a:p>
        </p:txBody>
      </p:sp>
    </p:spTree>
    <p:extLst>
      <p:ext uri="{BB962C8B-B14F-4D97-AF65-F5344CB8AC3E}">
        <p14:creationId xmlns:p14="http://schemas.microsoft.com/office/powerpoint/2010/main" val="3562588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1E8CD-1153-C9E4-BB3A-8C2A9B001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Airlines &amp; Hubs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AAD66-18F3-12BD-BE50-B675C69EE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4134051" cy="326178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Focus on 4 Airlines </a:t>
            </a:r>
          </a:p>
          <a:p>
            <a:pPr marL="342900" indent="-342900">
              <a:buFontTx/>
              <a:buChar char="-"/>
            </a:pPr>
            <a:r>
              <a:rPr lang="en-US" dirty="0"/>
              <a:t>Delta Airlines (DAL) &amp; Atlanta (ATL) hub</a:t>
            </a:r>
          </a:p>
          <a:p>
            <a:pPr marL="342900" indent="-342900">
              <a:buFontTx/>
              <a:buChar char="-"/>
            </a:pPr>
            <a:r>
              <a:rPr lang="en-US" dirty="0"/>
              <a:t>United Airlines (UAL) &amp; Chicago (ORD) hub</a:t>
            </a:r>
          </a:p>
          <a:p>
            <a:pPr marL="342900" indent="-342900">
              <a:buFontTx/>
              <a:buChar char="-"/>
            </a:pPr>
            <a:r>
              <a:rPr lang="en-US" dirty="0"/>
              <a:t>American Airlines (AAL) &amp; Dallas (DFW) hub</a:t>
            </a:r>
          </a:p>
          <a:p>
            <a:pPr marL="342900" indent="-342900">
              <a:buFontTx/>
              <a:buChar char="-"/>
            </a:pPr>
            <a:r>
              <a:rPr lang="en-US" dirty="0"/>
              <a:t>Alaska Airlines (ALK) &amp; Seattle (SEA) hub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6ECDD4C-0071-2D3A-E09F-614FEF76BE99}"/>
              </a:ext>
            </a:extLst>
          </p:cNvPr>
          <p:cNvGrpSpPr/>
          <p:nvPr/>
        </p:nvGrpSpPr>
        <p:grpSpPr>
          <a:xfrm>
            <a:off x="6624734" y="60004"/>
            <a:ext cx="5029200" cy="2828925"/>
            <a:chOff x="6638927" y="2966557"/>
            <a:chExt cx="5029200" cy="2828925"/>
          </a:xfrm>
        </p:grpSpPr>
        <p:pic>
          <p:nvPicPr>
            <p:cNvPr id="7" name="Picture 6" descr="Map&#10;&#10;Description automatically generated">
              <a:extLst>
                <a:ext uri="{FF2B5EF4-FFF2-40B4-BE49-F238E27FC236}">
                  <a16:creationId xmlns:a16="http://schemas.microsoft.com/office/drawing/2014/main" id="{B16C06A2-3B95-FF61-BC27-54D8D84C4F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6638927" y="2966557"/>
              <a:ext cx="5029200" cy="2828925"/>
            </a:xfrm>
            <a:prstGeom prst="rect">
              <a:avLst/>
            </a:prstGeom>
          </p:spPr>
        </p:pic>
        <p:pic>
          <p:nvPicPr>
            <p:cNvPr id="9" name="Picture 8" descr="A picture containing text, headdress, helmet&#10;&#10;Description automatically generated">
              <a:extLst>
                <a:ext uri="{FF2B5EF4-FFF2-40B4-BE49-F238E27FC236}">
                  <a16:creationId xmlns:a16="http://schemas.microsoft.com/office/drawing/2014/main" id="{97DFF831-374F-CA4C-259D-CD53D013E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86600" y="3121465"/>
              <a:ext cx="428624" cy="415464"/>
            </a:xfrm>
            <a:prstGeom prst="rect">
              <a:avLst/>
            </a:prstGeom>
          </p:spPr>
        </p:pic>
        <p:pic>
          <p:nvPicPr>
            <p:cNvPr id="11" name="Picture 10" descr="Logo, company name&#10;&#10;Description automatically generated">
              <a:extLst>
                <a:ext uri="{FF2B5EF4-FFF2-40B4-BE49-F238E27FC236}">
                  <a16:creationId xmlns:a16="http://schemas.microsoft.com/office/drawing/2014/main" id="{8E11B615-AC60-9F94-5E89-B5D74E4A45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46" r="18909"/>
            <a:stretch/>
          </p:blipFill>
          <p:spPr>
            <a:xfrm>
              <a:off x="9820275" y="4620960"/>
              <a:ext cx="657225" cy="579689"/>
            </a:xfrm>
            <a:prstGeom prst="rect">
              <a:avLst/>
            </a:prstGeom>
          </p:spPr>
        </p:pic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AC15470B-6451-3297-4AC4-EB1308B1E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43950" y="4810876"/>
              <a:ext cx="561975" cy="504074"/>
            </a:xfrm>
            <a:prstGeom prst="rect">
              <a:avLst/>
            </a:prstGeom>
          </p:spPr>
        </p:pic>
        <p:pic>
          <p:nvPicPr>
            <p:cNvPr id="15" name="Picture 14" descr="Logo&#10;&#10;Description automatically generated">
              <a:extLst>
                <a:ext uri="{FF2B5EF4-FFF2-40B4-BE49-F238E27FC236}">
                  <a16:creationId xmlns:a16="http://schemas.microsoft.com/office/drawing/2014/main" id="{86D497B0-5DBE-BEE1-8D33-63F0AC36BD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69" t="16516" r="24548" b="18124"/>
            <a:stretch/>
          </p:blipFill>
          <p:spPr>
            <a:xfrm>
              <a:off x="9465961" y="3774090"/>
              <a:ext cx="478137" cy="504074"/>
            </a:xfrm>
            <a:prstGeom prst="rect">
              <a:avLst/>
            </a:prstGeom>
          </p:spPr>
        </p:pic>
      </p:grpSp>
      <p:pic>
        <p:nvPicPr>
          <p:cNvPr id="5" name="Picture 4" descr="Chart, bar chart, line chart, histogram&#10;&#10;Description automatically generated">
            <a:extLst>
              <a:ext uri="{FF2B5EF4-FFF2-40B4-BE49-F238E27FC236}">
                <a16:creationId xmlns:a16="http://schemas.microsoft.com/office/drawing/2014/main" id="{BC98DC63-BF91-9563-01C6-D1F0196384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849" y="4237780"/>
            <a:ext cx="7200105" cy="256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049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165109B-7036-4613-93D4-579E77F6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028ECA-CAE7-21F1-23C5-66D36C2FE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58982"/>
            <a:ext cx="3451060" cy="5152933"/>
          </a:xfrm>
        </p:spPr>
        <p:txBody>
          <a:bodyPr>
            <a:normAutofit/>
          </a:bodyPr>
          <a:lstStyle/>
          <a:p>
            <a:r>
              <a:rPr lang="en-US" dirty="0"/>
              <a:t>Metrics, Sources &amp; Assumptions</a:t>
            </a: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6707" y="0"/>
            <a:ext cx="7455294" cy="6858000"/>
          </a:xfrm>
          <a:prstGeom prst="rect">
            <a:avLst/>
          </a:prstGeom>
          <a:ln>
            <a:noFill/>
          </a:ln>
          <a:effectLst>
            <a:outerShdw blurRad="660400" dist="279400" dir="798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FB7C3AE-9BDD-0E0B-7C1C-7A35DAAC7E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8451672"/>
              </p:ext>
            </p:extLst>
          </p:nvPr>
        </p:nvGraphicFramePr>
        <p:xfrm>
          <a:off x="5088860" y="601324"/>
          <a:ext cx="6055450" cy="56387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42100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Slide Background">
            <a:extLst>
              <a:ext uri="{FF2B5EF4-FFF2-40B4-BE49-F238E27FC236}">
                <a16:creationId xmlns:a16="http://schemas.microsoft.com/office/drawing/2014/main" id="{9165109B-7036-4613-93D4-579E77F6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12B8F7-C5E4-D34C-EDBE-A7B80961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58982"/>
            <a:ext cx="3451060" cy="5152933"/>
          </a:xfrm>
        </p:spPr>
        <p:txBody>
          <a:bodyPr>
            <a:normAutofit/>
          </a:bodyPr>
          <a:lstStyle/>
          <a:p>
            <a:r>
              <a:rPr lang="en-US" dirty="0"/>
              <a:t>Baseline Stock Performance</a:t>
            </a:r>
          </a:p>
        </p:txBody>
      </p:sp>
      <p:sp useBgFill="1">
        <p:nvSpPr>
          <p:cNvPr id="16" name="Rectangle 10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6707" y="0"/>
            <a:ext cx="7455294" cy="6858000"/>
          </a:xfrm>
          <a:prstGeom prst="rect">
            <a:avLst/>
          </a:prstGeom>
          <a:ln>
            <a:noFill/>
          </a:ln>
          <a:effectLst>
            <a:outerShdw blurRad="660400" dist="279400" dir="798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2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F02D2CC8-576B-E39A-BC81-838564AB41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8364365"/>
              </p:ext>
            </p:extLst>
          </p:nvPr>
        </p:nvGraphicFramePr>
        <p:xfrm>
          <a:off x="5088860" y="601324"/>
          <a:ext cx="6055450" cy="56387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4257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AA34-F0F8-62A6-F14A-6DAC57192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Correlation Between Stock &amp; </a:t>
            </a:r>
            <a:r>
              <a:rPr lang="en-US"/>
              <a:t>Flight Cancellations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5F6EFD-ABBC-85B4-E0B4-8261453491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Alaska Chart</a:t>
            </a:r>
          </a:p>
        </p:txBody>
      </p:sp>
      <p:pic>
        <p:nvPicPr>
          <p:cNvPr id="11" name="Content Placeholder 10" descr="Chart, line chart&#10;&#10;Description automatically generated">
            <a:extLst>
              <a:ext uri="{FF2B5EF4-FFF2-40B4-BE49-F238E27FC236}">
                <a16:creationId xmlns:a16="http://schemas.microsoft.com/office/drawing/2014/main" id="{39E6966C-A7E6-1A25-B882-A0FB740B5A5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860339"/>
            <a:ext cx="5022850" cy="2026573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7297B91-E248-AE9D-5FE9-81AADCE90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Alaska Correlation</a:t>
            </a:r>
          </a:p>
        </p:txBody>
      </p:sp>
      <p:pic>
        <p:nvPicPr>
          <p:cNvPr id="13" name="Content Placeholder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818EDD0-C53F-B33F-16E0-D80F8C123CE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3" y="4289306"/>
            <a:ext cx="5048250" cy="1168639"/>
          </a:xfrm>
        </p:spPr>
      </p:pic>
    </p:spTree>
    <p:extLst>
      <p:ext uri="{BB962C8B-B14F-4D97-AF65-F5344CB8AC3E}">
        <p14:creationId xmlns:p14="http://schemas.microsoft.com/office/powerpoint/2010/main" val="2229105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AA34-F0F8-62A6-F14A-6DAC57192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Correlation Between Stock &amp; </a:t>
            </a:r>
            <a:r>
              <a:rPr lang="en-US"/>
              <a:t>Flight Cancellations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5F6EFD-ABBC-85B4-E0B4-8261453491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American Chart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7297B91-E248-AE9D-5FE9-81AADCE90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American Correlation</a:t>
            </a:r>
          </a:p>
        </p:txBody>
      </p:sp>
      <p:pic>
        <p:nvPicPr>
          <p:cNvPr id="10" name="Content Placeholder 9" descr="Chart, line chart&#10;&#10;Description automatically generated">
            <a:extLst>
              <a:ext uri="{FF2B5EF4-FFF2-40B4-BE49-F238E27FC236}">
                <a16:creationId xmlns:a16="http://schemas.microsoft.com/office/drawing/2014/main" id="{86DA20B5-D254-B6F2-4126-B5599F2230A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826260"/>
            <a:ext cx="5022850" cy="2094731"/>
          </a:xfrm>
        </p:spPr>
      </p:pic>
      <p:pic>
        <p:nvPicPr>
          <p:cNvPr id="14" name="Content Placeholder 13" descr="Graphical user interface, text, application">
            <a:extLst>
              <a:ext uri="{FF2B5EF4-FFF2-40B4-BE49-F238E27FC236}">
                <a16:creationId xmlns:a16="http://schemas.microsoft.com/office/drawing/2014/main" id="{1AFC8EA7-9ABB-BAC1-96C4-3BF980CA6CA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3" y="4300112"/>
            <a:ext cx="5048250" cy="1147026"/>
          </a:xfrm>
        </p:spPr>
      </p:pic>
    </p:spTree>
    <p:extLst>
      <p:ext uri="{BB962C8B-B14F-4D97-AF65-F5344CB8AC3E}">
        <p14:creationId xmlns:p14="http://schemas.microsoft.com/office/powerpoint/2010/main" val="2428171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AA34-F0F8-62A6-F14A-6DAC57192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Correlation Between Stock &amp; </a:t>
            </a:r>
            <a:r>
              <a:rPr lang="en-US"/>
              <a:t>Flight Cancellations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5F6EFD-ABBC-85B4-E0B4-8261453491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Delta Chart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7297B91-E248-AE9D-5FE9-81AADCE90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Delta Correlation</a:t>
            </a:r>
          </a:p>
        </p:txBody>
      </p:sp>
      <p:pic>
        <p:nvPicPr>
          <p:cNvPr id="11" name="Content Placeholder 10" descr="Chart, line chart, histogram">
            <a:extLst>
              <a:ext uri="{FF2B5EF4-FFF2-40B4-BE49-F238E27FC236}">
                <a16:creationId xmlns:a16="http://schemas.microsoft.com/office/drawing/2014/main" id="{CAB87EAE-460C-0687-E0C4-9FED31CC32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841950"/>
            <a:ext cx="5022850" cy="2063351"/>
          </a:xfrm>
        </p:spPr>
      </p:pic>
      <p:pic>
        <p:nvPicPr>
          <p:cNvPr id="13" name="Content Placeholder 12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65C0D211-A855-7542-2C23-3A9CC066D3D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3" y="4257391"/>
            <a:ext cx="5048250" cy="1232469"/>
          </a:xfrm>
        </p:spPr>
      </p:pic>
    </p:spTree>
    <p:extLst>
      <p:ext uri="{BB962C8B-B14F-4D97-AF65-F5344CB8AC3E}">
        <p14:creationId xmlns:p14="http://schemas.microsoft.com/office/powerpoint/2010/main" val="2715156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AA34-F0F8-62A6-F14A-6DAC57192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Correlation Between Stock &amp; </a:t>
            </a:r>
            <a:r>
              <a:rPr lang="en-US"/>
              <a:t>Flight Cancellations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5F6EFD-ABBC-85B4-E0B4-8261453491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United Chart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7297B91-E248-AE9D-5FE9-81AADCE90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United Correlation</a:t>
            </a:r>
          </a:p>
        </p:txBody>
      </p:sp>
      <p:pic>
        <p:nvPicPr>
          <p:cNvPr id="14" name="Content Placeholder 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A95A425-65F0-4127-DF5C-466B7975E1E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3" y="4247724"/>
            <a:ext cx="5048250" cy="1251802"/>
          </a:xfrm>
        </p:spPr>
      </p:pic>
      <p:pic>
        <p:nvPicPr>
          <p:cNvPr id="10" name="Content Placeholder 9" descr="Chart, line chart&#10;&#10;Description automatically generated">
            <a:extLst>
              <a:ext uri="{FF2B5EF4-FFF2-40B4-BE49-F238E27FC236}">
                <a16:creationId xmlns:a16="http://schemas.microsoft.com/office/drawing/2014/main" id="{832014FA-9A13-9F78-20CB-59BC291675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830936"/>
            <a:ext cx="5022850" cy="2085379"/>
          </a:xfrm>
        </p:spPr>
      </p:pic>
    </p:spTree>
    <p:extLst>
      <p:ext uri="{BB962C8B-B14F-4D97-AF65-F5344CB8AC3E}">
        <p14:creationId xmlns:p14="http://schemas.microsoft.com/office/powerpoint/2010/main" val="4038399683"/>
      </p:ext>
    </p:extLst>
  </p:cSld>
  <p:clrMapOvr>
    <a:masterClrMapping/>
  </p:clrMapOvr>
</p:sld>
</file>

<file path=ppt/theme/theme1.xml><?xml version="1.0" encoding="utf-8"?>
<a:theme xmlns:a="http://schemas.openxmlformats.org/drawingml/2006/main" name="BevelVTI">
  <a:themeElements>
    <a:clrScheme name="AnalogousFromDarkSeedLeftStep">
      <a:dk1>
        <a:srgbClr val="000000"/>
      </a:dk1>
      <a:lt1>
        <a:srgbClr val="FFFFFF"/>
      </a:lt1>
      <a:dk2>
        <a:srgbClr val="243441"/>
      </a:dk2>
      <a:lt2>
        <a:srgbClr val="E8E7E2"/>
      </a:lt2>
      <a:accent1>
        <a:srgbClr val="4859C8"/>
      </a:accent1>
      <a:accent2>
        <a:srgbClr val="367CB6"/>
      </a:accent2>
      <a:accent3>
        <a:srgbClr val="41B3B7"/>
      </a:accent3>
      <a:accent4>
        <a:srgbClr val="36B685"/>
      </a:accent4>
      <a:accent5>
        <a:srgbClr val="42B95A"/>
      </a:accent5>
      <a:accent6>
        <a:srgbClr val="52B636"/>
      </a:accent6>
      <a:hlink>
        <a:srgbClr val="319355"/>
      </a:hlink>
      <a:folHlink>
        <a:srgbClr val="7F7F7F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1076</TotalTime>
  <Words>370</Words>
  <Application>Microsoft Office PowerPoint</Application>
  <PresentationFormat>Widescreen</PresentationFormat>
  <Paragraphs>52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Bierstadt</vt:lpstr>
      <vt:lpstr>BevelVTI</vt:lpstr>
      <vt:lpstr>Leveraging Weather Events to Maximize Airline Stock Portfolio</vt:lpstr>
      <vt:lpstr>Executive Summary</vt:lpstr>
      <vt:lpstr>Airlines &amp; Hubs</vt:lpstr>
      <vt:lpstr>Metrics, Sources &amp; Assumptions</vt:lpstr>
      <vt:lpstr>Baseline Stock Performance</vt:lpstr>
      <vt:lpstr>Correlation Between Stock &amp; Flight Cancellations</vt:lpstr>
      <vt:lpstr>Correlation Between Stock &amp; Flight Cancellations</vt:lpstr>
      <vt:lpstr>Correlation Between Stock &amp; Flight Cancellations</vt:lpstr>
      <vt:lpstr>Correlation Between Stock &amp; Flight Cancellations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Leveraging Weather Events to Maximize Airline Stock Portfolio</dc:title>
  <dc:creator>Jon Mitchell</dc:creator>
  <cp:lastModifiedBy>Jon Mitchell</cp:lastModifiedBy>
  <cp:revision>5</cp:revision>
  <dcterms:created xsi:type="dcterms:W3CDTF">2022-07-20T02:57:43Z</dcterms:created>
  <dcterms:modified xsi:type="dcterms:W3CDTF">2022-07-22T00:06:07Z</dcterms:modified>
</cp:coreProperties>
</file>

<file path=docProps/thumbnail.jpeg>
</file>